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85" r:id="rId3"/>
    <p:sldId id="286" r:id="rId4"/>
    <p:sldId id="287" r:id="rId5"/>
    <p:sldId id="288" r:id="rId6"/>
    <p:sldId id="293" r:id="rId7"/>
    <p:sldId id="296" r:id="rId8"/>
    <p:sldId id="292" r:id="rId9"/>
    <p:sldId id="309" r:id="rId10"/>
    <p:sldId id="297" r:id="rId11"/>
    <p:sldId id="306" r:id="rId12"/>
    <p:sldId id="307" r:id="rId13"/>
    <p:sldId id="308" r:id="rId14"/>
    <p:sldId id="301" r:id="rId15"/>
    <p:sldId id="294" r:id="rId16"/>
    <p:sldId id="302" r:id="rId17"/>
    <p:sldId id="298" r:id="rId18"/>
    <p:sldId id="304" r:id="rId19"/>
    <p:sldId id="305" r:id="rId20"/>
    <p:sldId id="299" r:id="rId21"/>
    <p:sldId id="30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5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250"/>
    <p:restoredTop sz="75958"/>
  </p:normalViewPr>
  <p:slideViewPr>
    <p:cSldViewPr snapToGrid="0">
      <p:cViewPr>
        <p:scale>
          <a:sx n="103" d="100"/>
          <a:sy n="103" d="100"/>
        </p:scale>
        <p:origin x="-664" y="-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F702A-ABF2-7746-A9C6-2AB2D9DE0E35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ECC4D-0F32-2C4A-A179-1FE870B0445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4927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Hello everyone, my name is Mingze Dong. Today I am here to present the paper named: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ECC4D-0F32-2C4A-A179-1FE870B0445E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5882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ECC4D-0F32-2C4A-A179-1FE870B0445E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8870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ECC4D-0F32-2C4A-A179-1FE870B0445E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9506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B05F10-76D3-6275-CBDB-AD8BD1A9B9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102D116-D3AE-9AA6-302F-471CA8086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77BE99-0945-CC42-259C-1FDD1E1A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292FDA-6ECE-740F-CE13-2D69D96A0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8C21F9-9FBA-D746-69B8-22DF930D9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7991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16B7F4-4429-9E1B-F528-B5E4E753D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1AC7A3-52ED-E567-4747-42026C0D8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33CC71-50C1-B4CB-76CD-F2C11D441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EB63B7-A244-72F3-11E4-29FE5C05B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8A1952-E1BA-5DBF-4110-A1C105EC4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8245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3B208C5-AE91-A809-F502-AD3F053AD8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227B1C6-90C7-EBCA-176B-A384EADFF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172C2D-EEC7-4A80-DA36-5C8A77440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D9077E-42C1-5568-5270-FB4D8216A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671F18-029D-81DE-19E8-41528F2E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163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14E3B7-BC06-2536-AA96-B895CA961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D37306-0EC0-5532-68FA-FF5ED95A5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003237-5A77-CCAB-32B8-D02844805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6A8079-3766-8F5F-CD1E-87D65FE0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E192A9-0400-A26F-925B-FEB0AB8FC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6813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86A353-227C-591B-0E26-9F3F3A3F4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75C35A-DBBF-30B6-DD94-EE1D55EB7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588E87-4734-9E42-1CC0-A28740A84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41362C-7676-20E8-4E3D-6BAF2C2D6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97B0B7-5FDF-D92F-BAAB-EADC639E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1227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FB813B-720C-22A5-77B0-F86AB4692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796B77-CE3F-B5E0-7527-4EF6C2AA12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677AEC1-049F-222D-6F7D-11FB3B604E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666CFA-31AF-CC6C-6F25-5C000778C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C0C5D5-F4A3-E17B-6274-5257B99B7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CD0AA5-7C0E-9E78-ABDA-A5CD62D8F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498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77F0B7-610B-8E03-FE9B-8C11DFA49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EA357E-D1D7-D3DF-A011-60021F238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9D5556-05C6-037A-EFC1-5A08E0AE67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2410689-87A8-E6EF-3B0F-96E546C9C5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AED595E-D99A-5B90-C7F1-7B295255BC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9491789-A821-69D0-F862-850D67523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B18E87B-3617-07A7-360A-5CB717DC6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9851849-8EB3-323E-8F5A-965AAB20B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7906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A391DA-24B8-81C9-648E-EC5BE3938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38682A6-95E7-B66E-71D2-4878CE601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E4823B9-9CB3-7E83-82E5-F20DDB491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7973B16-C309-1AE9-53EE-9B70DBF85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7454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46A6BE5-8CED-5BB4-C10F-6D6E0D9B7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AE73BAD-6AD4-7B76-5AA9-B81AEF1A0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CFB8BCF-668C-0BF6-3B19-1DA1562DA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8955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47FBF1-7449-FFB9-B748-58C0AD643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174671-ED4A-AC7C-6D38-27C282925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C30BF9-31D9-656C-10E8-AC561298C9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A4A58EA-11B1-6F35-C693-FC27FC38E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8A1C9B8-494A-0140-7EEB-4B877D500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C2CE7B-7169-E74A-8734-D8EB3DF0B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6050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24F0CD-0989-CED9-64FD-354B6A290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9D7C35A-9816-1FBE-7D87-431B032F3D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5422D5-1446-B77A-3B5E-366FFC46DC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68FF23D-E3D1-26BF-8DBC-EA0C650C5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BD8368-81B6-690C-4B8A-6C84CD0F7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2680AB0-33FB-71F5-E0F2-D603FBC83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8909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E764153-F05A-8F80-F932-3BCC1EB6C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C0097C-CEE6-4872-FC81-EAEBFE110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067D5A-456A-6F24-8ECD-3ECBB9255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CBC9C-7E33-8641-97E1-878EB60B265C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6640F6-6A7C-C41A-95E1-A92380509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D88243-5D78-57AE-1723-9D8FBA534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398FC-D9C1-1544-A576-FC48DAD412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9980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414EAE-B0B2-ED4B-53EB-787ED90D3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455" y="1141410"/>
            <a:ext cx="11243089" cy="2387600"/>
          </a:xfrm>
        </p:spPr>
        <p:txBody>
          <a:bodyPr>
            <a:normAutofit/>
          </a:bodyPr>
          <a:lstStyle/>
          <a:p>
            <a:r>
              <a:rPr kumimoji="1" lang="en-US" altLang="zh-CN" sz="4400" b="1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Python-based</a:t>
            </a:r>
            <a:r>
              <a:rPr kumimoji="1" lang="en-US" altLang="zh-CN" sz="4400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spatial multi-omics analysis</a:t>
            </a:r>
            <a:endParaRPr kumimoji="1" lang="zh-CN" altLang="en-US" sz="4400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49AC66C-4C30-2F09-BCDB-FC75683837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1163"/>
            <a:ext cx="9144000" cy="2387599"/>
          </a:xfrm>
        </p:spPr>
        <p:txBody>
          <a:bodyPr>
            <a:normAutofit/>
          </a:bodyPr>
          <a:lstStyle/>
          <a:p>
            <a:endParaRPr kumimoji="1" lang="en-US" altLang="zh-CN" dirty="0">
              <a:latin typeface="Helvetica" pitchFamily="2" charset="0"/>
            </a:endParaRPr>
          </a:p>
          <a:p>
            <a:r>
              <a:rPr kumimoji="1" lang="en-US" altLang="zh-CN" dirty="0">
                <a:latin typeface="Helvetica" pitchFamily="2" charset="0"/>
              </a:rPr>
              <a:t>11/16/2023</a:t>
            </a:r>
          </a:p>
          <a:p>
            <a:r>
              <a:rPr kumimoji="1" lang="en-US" altLang="zh-CN" dirty="0">
                <a:latin typeface="Helvetica" pitchFamily="2" charset="0"/>
              </a:rPr>
              <a:t>Mingze Dong</a:t>
            </a:r>
            <a:endParaRPr kumimoji="1" lang="zh-CN" altLang="en-US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057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43789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Coding: Using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Squidpy</a:t>
            </a:r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analyze the P22 mouse brain dataset in (Di, 2023)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83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Spatial-RNA-ATAC-seq dataset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600217A-0EE9-8E5E-8D92-9A60ABCFA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99" y="2105964"/>
            <a:ext cx="11011071" cy="321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720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Spatial-RNA-ATAC-seq dataset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FB8686-D2AD-B9EB-DEA1-671F53BA6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268" y="4423392"/>
            <a:ext cx="9950433" cy="219602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154EFDA-843D-4E17-E680-68A1C82D00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2" y="1603604"/>
            <a:ext cx="9660386" cy="281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011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Region-specific epigenetic regulation 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46DB93A-9CAC-6A0A-2321-3AF3698BA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829" y="1690688"/>
            <a:ext cx="6168341" cy="469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91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23C220-296F-0C3A-A7E9-E5ADD0B9B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Usage of </a:t>
            </a:r>
            <a:r>
              <a:rPr kumimoji="1" lang="en-US" altLang="zh-CN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kumimoji="1" lang="en-US" altLang="zh-CN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Squidpy</a:t>
            </a:r>
            <a:endParaRPr kumimoji="1" lang="en-US" altLang="zh-CN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 of P22 mouse brain dataset in (Di, 2023)</a:t>
            </a:r>
          </a:p>
          <a:p>
            <a:endParaRPr kumimoji="1" lang="en-US" altLang="zh-CN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scvi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-tools (If time permits)</a:t>
            </a:r>
          </a:p>
        </p:txBody>
      </p:sp>
    </p:spTree>
    <p:extLst>
      <p:ext uri="{BB962C8B-B14F-4D97-AF65-F5344CB8AC3E}">
        <p14:creationId xmlns:p14="http://schemas.microsoft.com/office/powerpoint/2010/main" val="3111931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scvi</a:t>
            </a:r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-tools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23C220-296F-0C3A-A7E9-E5ADD0B9B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 powerful tool for probabilistic modeling of omics datasets</a:t>
            </a:r>
          </a:p>
          <a:p>
            <a:pPr marL="0" indent="0">
              <a:buNone/>
            </a:pP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7DBC8B2-60C6-67B6-CFC6-6DC7BF6B90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563"/>
          <a:stretch/>
        </p:blipFill>
        <p:spPr>
          <a:xfrm>
            <a:off x="1607029" y="2359240"/>
            <a:ext cx="8977942" cy="381772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F506E94-0E9F-1516-05F3-9FD1764AD30D}"/>
              </a:ext>
            </a:extLst>
          </p:cNvPr>
          <p:cNvSpPr txBox="1"/>
          <p:nvPr/>
        </p:nvSpPr>
        <p:spPr>
          <a:xfrm>
            <a:off x="4733094" y="6311900"/>
            <a:ext cx="6965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Gayoso</a:t>
            </a:r>
            <a:r>
              <a:rPr lang="en-US" altLang="zh-CN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Adam, et al. </a:t>
            </a:r>
            <a:r>
              <a:rPr lang="en-US" altLang="zh-CN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Nature biotechnology</a:t>
            </a:r>
            <a:r>
              <a:rPr lang="en-US" altLang="zh-CN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40.2 (2022): 163-166.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7526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scvi</a:t>
            </a:r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-tools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23C220-296F-0C3A-A7E9-E5ADD0B9B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Various variational inference (VI) procedures are developed based on engineering the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scVI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generative process:</a:t>
            </a:r>
          </a:p>
          <a:p>
            <a:pPr marL="0" indent="0">
              <a:buNone/>
            </a:pP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43E4652-AE47-F843-97CB-AEC2B29D8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921" y="2896202"/>
            <a:ext cx="3906157" cy="341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399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scvi</a:t>
            </a:r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-tools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23C220-296F-0C3A-A7E9-E5ADD0B9B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Batch integration: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scVI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scANVI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…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Perturbation modeling: ContrastiveVI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Multi-omics: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MultiVI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TotalVI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Spatial data deconvolution: GIMVI,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DestVI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Spatial effect modeling: SIMVI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509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scArches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7834F50-6473-B5B2-41AE-EE9E68553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937" y="1690688"/>
            <a:ext cx="10628125" cy="417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499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scArches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C390988-C592-3B3F-39E0-B05C53E36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014" y="1378984"/>
            <a:ext cx="9241971" cy="511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470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23C220-296F-0C3A-A7E9-E5ADD0B9B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Usage of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kumimoji="1"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Squidpy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Analysis of P22 mouse brain dataset in (Di, 2023)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scvi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-tools (If time permits)</a:t>
            </a:r>
          </a:p>
        </p:txBody>
      </p:sp>
    </p:spTree>
    <p:extLst>
      <p:ext uri="{BB962C8B-B14F-4D97-AF65-F5344CB8AC3E}">
        <p14:creationId xmlns:p14="http://schemas.microsoft.com/office/powerpoint/2010/main" val="2075300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SIMVI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BD968C5-13F7-FAC9-577A-617F8E930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379" y="1560060"/>
            <a:ext cx="10441241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174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SIMVI to understand the spatial effects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8FEF767-326F-2CF9-949F-46156E918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351" y="2371162"/>
            <a:ext cx="11565297" cy="340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938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23C220-296F-0C3A-A7E9-E5ADD0B9B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Usage of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kumimoji="1"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Squidpy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 of P22 mouse brain dataset in (Di, 2023)</a:t>
            </a:r>
          </a:p>
          <a:p>
            <a:endParaRPr kumimoji="1" lang="en-US" altLang="zh-CN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kumimoji="1" lang="en-US" altLang="zh-CN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scvi</a:t>
            </a:r>
            <a:r>
              <a:rPr kumimoji="1" lang="en-US" altLang="zh-CN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-tools (If time permits)</a:t>
            </a:r>
          </a:p>
        </p:txBody>
      </p:sp>
    </p:spTree>
    <p:extLst>
      <p:ext uri="{BB962C8B-B14F-4D97-AF65-F5344CB8AC3E}">
        <p14:creationId xmlns:p14="http://schemas.microsoft.com/office/powerpoint/2010/main" val="1499796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23C220-296F-0C3A-A7E9-E5ADD0B9B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 Python toolbox that is used to analyze scRNA-seq data, similar to Seurat in R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Advantages: Clear dataset structure; easier interaction with advanced machine learning methods; Central in the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scverse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ecosystem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Disadvantages: Functions not exactly compatible with Seurat, can be painful for Python beginners / to switch between Python and R environments, </a:t>
            </a:r>
            <a:r>
              <a:rPr kumimoji="1"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poor support for </a:t>
            </a:r>
            <a:r>
              <a:rPr kumimoji="1" lang="en-US" altLang="zh-CN" b="1">
                <a:latin typeface="Arial" panose="020B0604020202020204" pitchFamily="34" charset="0"/>
                <a:cs typeface="Arial" panose="020B0604020202020204" pitchFamily="34" charset="0"/>
              </a:rPr>
              <a:t>ATAC-seq data</a:t>
            </a:r>
            <a:endParaRPr kumimoji="1" lang="en-US" altLang="zh-C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979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 structure: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AnnData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D1B8E973-B0E6-0371-8BAA-3CE5791317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8546" y="1516517"/>
            <a:ext cx="4972958" cy="4840346"/>
          </a:xfr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F19034C6-C8A6-A968-DFFF-5148FF17F73E}"/>
              </a:ext>
            </a:extLst>
          </p:cNvPr>
          <p:cNvSpPr txBox="1">
            <a:spLocks/>
          </p:cNvSpPr>
          <p:nvPr/>
        </p:nvSpPr>
        <p:spPr>
          <a:xfrm>
            <a:off x="6221188" y="1825625"/>
            <a:ext cx="539024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X: data matrix (cell by gene)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Obs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: cell metadata (library size, cell type…)</a:t>
            </a:r>
          </a:p>
          <a:p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Obsm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: (Multi-dimensional) cell embeddings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Var: gene metadata (mean, dispersion, is highly variable…)</a:t>
            </a:r>
          </a:p>
          <a:p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Uns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: Settings </a:t>
            </a:r>
          </a:p>
        </p:txBody>
      </p:sp>
    </p:spTree>
    <p:extLst>
      <p:ext uri="{BB962C8B-B14F-4D97-AF65-F5344CB8AC3E}">
        <p14:creationId xmlns:p14="http://schemas.microsoft.com/office/powerpoint/2010/main" val="185989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 structure: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AnnData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F19034C6-C8A6-A968-DFFF-5148FF17F73E}"/>
              </a:ext>
            </a:extLst>
          </p:cNvPr>
          <p:cNvSpPr txBox="1">
            <a:spLocks/>
          </p:cNvSpPr>
          <p:nvPr/>
        </p:nvSpPr>
        <p:spPr>
          <a:xfrm>
            <a:off x="6221188" y="1825625"/>
            <a:ext cx="539024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Q &amp; A: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Where would be principal components of a cell?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Where would be the dataset’s pixel size?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Where would be the cell’s spatial location?</a:t>
            </a:r>
          </a:p>
        </p:txBody>
      </p:sp>
      <p:pic>
        <p:nvPicPr>
          <p:cNvPr id="10" name="内容占位符 6">
            <a:extLst>
              <a:ext uri="{FF2B5EF4-FFF2-40B4-BE49-F238E27FC236}">
                <a16:creationId xmlns:a16="http://schemas.microsoft.com/office/drawing/2014/main" id="{30A071C7-979D-D3EE-1048-E729601474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8546" y="1516517"/>
            <a:ext cx="4972958" cy="4840346"/>
          </a:xfrm>
        </p:spPr>
      </p:pic>
    </p:spTree>
    <p:extLst>
      <p:ext uri="{BB962C8B-B14F-4D97-AF65-F5344CB8AC3E}">
        <p14:creationId xmlns:p14="http://schemas.microsoft.com/office/powerpoint/2010/main" val="4276740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analysis pipeline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F19034C6-C8A6-A968-DFFF-5148FF17F73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7732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Although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is developed for scRNA-seq data, it can be directly adopted for spatial omics data analysis.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Preprocessing: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sc.pp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Common pipeline: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normalize_total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log1p,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highly_variable_genes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pca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neighbors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Visualization: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sc.tl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sc.pl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tSNE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UMAP…</a:t>
            </a:r>
          </a:p>
        </p:txBody>
      </p:sp>
    </p:spTree>
    <p:extLst>
      <p:ext uri="{BB962C8B-B14F-4D97-AF65-F5344CB8AC3E}">
        <p14:creationId xmlns:p14="http://schemas.microsoft.com/office/powerpoint/2010/main" val="481865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Squidpy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23C220-296F-0C3A-A7E9-E5ADD0B9B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114691" cy="4351338"/>
          </a:xfrm>
        </p:spPr>
        <p:txBody>
          <a:bodyPr/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 Python toolbox based on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that provides additional spatial analysis methods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Inherits the data structure from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Scanpy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but provides more flexibility on image processing, analysis and plotting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FB9EF6D-6201-1BEA-955D-D9A0A222D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3731" y="646183"/>
            <a:ext cx="4475671" cy="523709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6206CC0-A6DC-A0C7-A69C-4BAA00FC01B9}"/>
              </a:ext>
            </a:extLst>
          </p:cNvPr>
          <p:cNvSpPr txBox="1"/>
          <p:nvPr/>
        </p:nvSpPr>
        <p:spPr>
          <a:xfrm>
            <a:off x="7556152" y="5999389"/>
            <a:ext cx="42979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Palla</a:t>
            </a:r>
            <a:r>
              <a:rPr lang="en-US" altLang="zh-CN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Giovanni, et al.  </a:t>
            </a:r>
            <a:r>
              <a:rPr lang="en-US" altLang="zh-CN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Nature methods</a:t>
            </a:r>
            <a:r>
              <a:rPr lang="en-US" altLang="zh-CN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19.2 (2022): 171-178.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5667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E899-592F-A828-C6FD-5CFB5474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</a:t>
            </a:r>
            <a:r>
              <a:rPr kumimoji="1" lang="en-US" altLang="zh-CN" dirty="0" err="1">
                <a:solidFill>
                  <a:srgbClr val="00356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Squidpy</a:t>
            </a:r>
            <a:endParaRPr kumimoji="1" lang="zh-CN" altLang="en-US" dirty="0">
              <a:solidFill>
                <a:srgbClr val="00356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FB9EF6D-6201-1BEA-955D-D9A0A222D5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079"/>
          <a:stretch/>
        </p:blipFill>
        <p:spPr>
          <a:xfrm>
            <a:off x="2179567" y="1550799"/>
            <a:ext cx="7832865" cy="47588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6206CC0-A6DC-A0C7-A69C-4BAA00FC01B9}"/>
              </a:ext>
            </a:extLst>
          </p:cNvPr>
          <p:cNvSpPr txBox="1"/>
          <p:nvPr/>
        </p:nvSpPr>
        <p:spPr>
          <a:xfrm>
            <a:off x="8741240" y="6169709"/>
            <a:ext cx="42979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Palla</a:t>
            </a:r>
            <a:r>
              <a:rPr lang="en-US" altLang="zh-CN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Giovanni, et al.  </a:t>
            </a:r>
            <a:r>
              <a:rPr lang="en-US" altLang="zh-CN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Nature methods</a:t>
            </a:r>
            <a:r>
              <a:rPr lang="en-US" altLang="zh-CN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19.2 (2022): 171-178.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4905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8240</TotalTime>
  <Words>503</Words>
  <Application>Microsoft Macintosh PowerPoint</Application>
  <PresentationFormat>宽屏</PresentationFormat>
  <Paragraphs>87</Paragraphs>
  <Slides>21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6" baseType="lpstr">
      <vt:lpstr>等线</vt:lpstr>
      <vt:lpstr>等线 Light</vt:lpstr>
      <vt:lpstr>Arial</vt:lpstr>
      <vt:lpstr>Helvetica</vt:lpstr>
      <vt:lpstr>Office 主题​​</vt:lpstr>
      <vt:lpstr>Python-based spatial multi-omics analysis</vt:lpstr>
      <vt:lpstr>Outline</vt:lpstr>
      <vt:lpstr>Outline</vt:lpstr>
      <vt:lpstr>Introduction to Scanpy</vt:lpstr>
      <vt:lpstr>Scanpy data structure: AnnData</vt:lpstr>
      <vt:lpstr>Scanpy data structure: AnnData</vt:lpstr>
      <vt:lpstr>Scanpy analysis pipeline</vt:lpstr>
      <vt:lpstr>Introduction to Squidpy</vt:lpstr>
      <vt:lpstr>Introduction to Squidpy</vt:lpstr>
      <vt:lpstr>Coding: Using Scanpy and Squidpy to analyze the P22 mouse brain dataset in (Di, 2023)</vt:lpstr>
      <vt:lpstr>The Spatial-RNA-ATAC-seq dataset</vt:lpstr>
      <vt:lpstr>The Spatial-RNA-ATAC-seq dataset</vt:lpstr>
      <vt:lpstr>Region-specific epigenetic regulation </vt:lpstr>
      <vt:lpstr>Outline</vt:lpstr>
      <vt:lpstr>Introduction to scvi-tools</vt:lpstr>
      <vt:lpstr>Introduction to scvi-tools</vt:lpstr>
      <vt:lpstr>Introduction to scvi-tools</vt:lpstr>
      <vt:lpstr>Introduction to scArches</vt:lpstr>
      <vt:lpstr>Introduction to scArches</vt:lpstr>
      <vt:lpstr>Introduction to SIMVI</vt:lpstr>
      <vt:lpstr>Using SIMVI to understand the spatial effects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GEASS: Neural causal feature selection for high-dimensional biological data</dc:title>
  <dc:creator>Dong, Mingze</dc:creator>
  <cp:lastModifiedBy>Dong, Mingze</cp:lastModifiedBy>
  <cp:revision>93</cp:revision>
  <dcterms:created xsi:type="dcterms:W3CDTF">2023-04-03T06:43:47Z</dcterms:created>
  <dcterms:modified xsi:type="dcterms:W3CDTF">2023-11-16T03:12:21Z</dcterms:modified>
</cp:coreProperties>
</file>

<file path=docProps/thumbnail.jpeg>
</file>